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2" r:id="rId3"/>
    <p:sldId id="256" r:id="rId4"/>
    <p:sldId id="266" r:id="rId5"/>
    <p:sldId id="257" r:id="rId6"/>
    <p:sldId id="268" r:id="rId7"/>
    <p:sldId id="258" r:id="rId8"/>
    <p:sldId id="260" r:id="rId9"/>
    <p:sldId id="272" r:id="rId10"/>
    <p:sldId id="261" r:id="rId11"/>
    <p:sldId id="277" r:id="rId12"/>
    <p:sldId id="263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L:\&#1050;&#1085;&#1080;&#1075;&#1072;1%20(&#1040;&#1074;&#1090;&#1086;&#1089;&#1086;&#1093;&#1088;&#1072;&#1085;&#1077;&#1085;&#1085;&#1099;&#1081;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L:\&#1050;&#1085;&#1080;&#1075;&#1072;2.xlsx1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L:\&#1050;&#1085;&#1080;&#1075;&#1072;2.xlsx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преступности в СВТ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0958333333333332E-2"/>
          <c:y val="0.17238891402579673"/>
          <c:w val="0.95808333333333362"/>
          <c:h val="0.74784554503434664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Хищения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>
                    <a:alpha val="97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5194188316469242E-2"/>
                  <c:y val="-4.3023519103734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2A-4203-BC69-256819600F8C}"/>
                </c:ext>
              </c:extLst>
            </c:dLbl>
            <c:dLbl>
              <c:idx val="4"/>
              <c:layout>
                <c:manualLayout>
                  <c:x val="-4.279795661832253E-2"/>
                  <c:y val="-3.7503644450098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54-4E16-A88A-64D9E2455ED6}"/>
                </c:ext>
              </c:extLst>
            </c:dLbl>
            <c:dLbl>
              <c:idx val="5"/>
              <c:layout>
                <c:manualLayout>
                  <c:x val="-3.7922240041551578E-2"/>
                  <c:y val="-2.5962570266891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B3-423D-909A-D3926A8B1F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Лист1!$B$3:$G$3</c:f>
              <c:numCache>
                <c:formatCode>General</c:formatCode>
                <c:ptCount val="6"/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xVal>
          <c:yVal>
            <c:numRef>
              <c:f>Лист1!$B$4:$G$4</c:f>
              <c:numCache>
                <c:formatCode>General</c:formatCode>
                <c:ptCount val="6"/>
                <c:pt idx="1">
                  <c:v>182</c:v>
                </c:pt>
                <c:pt idx="2">
                  <c:v>255</c:v>
                </c:pt>
                <c:pt idx="3">
                  <c:v>476</c:v>
                </c:pt>
                <c:pt idx="4">
                  <c:v>897</c:v>
                </c:pt>
                <c:pt idx="5">
                  <c:v>3053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9C-4D6A-83A3-B6A8298EB04F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Информационная безопасность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4"/>
            <c:bubble3D val="0"/>
            <c:spPr>
              <a:ln w="38100" cap="sq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2A-4203-BC69-256819600F8C}"/>
              </c:ext>
            </c:extLst>
          </c:dPt>
          <c:dLbls>
            <c:dLbl>
              <c:idx val="1"/>
              <c:layout>
                <c:manualLayout>
                  <c:x val="-1.625238858923639E-3"/>
                  <c:y val="2.21252388298078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02A-4203-BC69-256819600F8C}"/>
                </c:ext>
              </c:extLst>
            </c:dLbl>
            <c:dLbl>
              <c:idx val="2"/>
              <c:layout>
                <c:manualLayout>
                  <c:x val="-1.679413487554424E-2"/>
                  <c:y val="-2.5962570266891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54-4E16-A88A-64D9E2455E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Лист1!$B$3:$G$3</c:f>
              <c:numCache>
                <c:formatCode>General</c:formatCode>
                <c:ptCount val="6"/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xVal>
          <c:yVal>
            <c:numRef>
              <c:f>Лист1!$B$5:$G$5</c:f>
              <c:numCache>
                <c:formatCode>General</c:formatCode>
                <c:ptCount val="6"/>
                <c:pt idx="1">
                  <c:v>78</c:v>
                </c:pt>
                <c:pt idx="2">
                  <c:v>88</c:v>
                </c:pt>
                <c:pt idx="3">
                  <c:v>252</c:v>
                </c:pt>
                <c:pt idx="4">
                  <c:v>198</c:v>
                </c:pt>
                <c:pt idx="5">
                  <c:v>71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9C-4D6A-83A3-B6A8298EB0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6436864"/>
        <c:axId val="166438400"/>
      </c:scatterChart>
      <c:valAx>
        <c:axId val="166436864"/>
        <c:scaling>
          <c:orientation val="minMax"/>
          <c:max val="2020"/>
          <c:min val="201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6438400"/>
        <c:crosses val="autoZero"/>
        <c:crossBetween val="midCat"/>
        <c:majorUnit val="1"/>
      </c:valAx>
      <c:valAx>
        <c:axId val="166438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643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069717847769123E-2"/>
          <c:y val="0.1002311315589286"/>
          <c:w val="0.84744389763779648"/>
          <c:h val="4.7916892376333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95957894344916"/>
          <c:y val="2.592431177882119E-2"/>
          <c:w val="0.83952555484294655"/>
          <c:h val="0.7597927492679944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31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03D-4C7C-AF19-A2E08BB0C205}"/>
              </c:ext>
            </c:extLst>
          </c:dPt>
          <c:dPt>
            <c:idx val="1"/>
            <c:bubble3D val="0"/>
            <c:explosion val="22"/>
            <c:spPr>
              <a:solidFill>
                <a:srgbClr val="FF0000">
                  <a:alpha val="90000"/>
                </a:srgb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3D-4C7C-AF19-A2E08BB0C205}"/>
              </c:ext>
            </c:extLst>
          </c:dPt>
          <c:dPt>
            <c:idx val="2"/>
            <c:bubble3D val="0"/>
            <c:spPr>
              <a:solidFill>
                <a:srgbClr val="FFC000">
                  <a:alpha val="90000"/>
                </a:srgb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03D-4C7C-AF19-A2E08BB0C205}"/>
              </c:ext>
            </c:extLst>
          </c:dPt>
          <c:dPt>
            <c:idx val="3"/>
            <c:bubble3D val="0"/>
            <c:spPr>
              <a:solidFill>
                <a:srgbClr val="7030A0">
                  <a:alpha val="90000"/>
                </a:srgb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3D-4C7C-AF19-A2E08BB0C205}"/>
              </c:ext>
            </c:extLst>
          </c:dPt>
          <c:dPt>
            <c:idx val="4"/>
            <c:bubble3D val="0"/>
            <c:explosion val="31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03D-4C7C-AF19-A2E08BB0C205}"/>
              </c:ext>
            </c:extLst>
          </c:dPt>
          <c:dLbls>
            <c:dLbl>
              <c:idx val="0"/>
              <c:layout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 err="1" smtClean="0"/>
                      <a:t>Вишинг</a:t>
                    </a:r>
                    <a:endParaRPr lang="ru-RU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988;</a:t>
                    </a:r>
                    <a:r>
                      <a:rPr lang="ru-RU" baseline="0" dirty="0" smtClean="0"/>
                      <a:t> 32%</a:t>
                    </a:r>
                    <a:endParaRPr lang="ru-RU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3D-4C7C-AF19-A2E08BB0C205}"/>
                </c:ext>
              </c:extLst>
            </c:dLbl>
            <c:dLbl>
              <c:idx val="1"/>
              <c:layout>
                <c:manualLayout>
                  <c:x val="-1.7708333333333333E-2"/>
                  <c:y val="-0.15244443537513458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 err="1" smtClean="0"/>
                      <a:t>Фишинг</a:t>
                    </a:r>
                    <a:endParaRPr lang="ru-RU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1362; 44%</a:t>
                    </a:r>
                    <a:endParaRPr lang="ru-RU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3D-4C7C-AF19-A2E08BB0C205}"/>
                </c:ext>
              </c:extLst>
            </c:dLbl>
            <c:dLbl>
              <c:idx val="2"/>
              <c:layout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 smtClean="0"/>
                      <a:t>Бытовые</a:t>
                    </a:r>
                    <a:endParaRPr lang="ru-RU" dirty="0"/>
                  </a:p>
                  <a:p>
                    <a:pPr>
                      <a:defRPr/>
                    </a:pPr>
                    <a:r>
                      <a:rPr lang="ru-RU" dirty="0" smtClean="0"/>
                      <a:t>406;</a:t>
                    </a:r>
                    <a:r>
                      <a:rPr lang="ru-RU" baseline="0" dirty="0" smtClean="0"/>
                      <a:t> 13%</a:t>
                    </a:r>
                    <a:endParaRPr lang="ru-RU" dirty="0" smtClean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3D-4C7C-AF19-A2E08BB0C205}"/>
                </c:ext>
              </c:extLst>
            </c:dLbl>
            <c:dLbl>
              <c:idx val="3"/>
              <c:layout>
                <c:manualLayout>
                  <c:x val="-1.2314033251671254E-2"/>
                  <c:y val="-1.6448470794088791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 err="1" smtClean="0"/>
                      <a:t>Соцсети</a:t>
                    </a:r>
                    <a:endParaRPr lang="ru-RU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297; 9%</a:t>
                    </a:r>
                    <a:endParaRPr lang="ru-RU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3D-4C7C-AF19-A2E08BB0C205}"/>
                </c:ext>
              </c:extLst>
            </c:dLbl>
            <c:dLbl>
              <c:idx val="4"/>
              <c:layout>
                <c:manualLayout>
                  <c:x val="5.541314963252067E-3"/>
                  <c:y val="-1.85045296433499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 smtClean="0"/>
                      <a:t>Иные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71; 2% </a:t>
                    </a:r>
                    <a:endParaRPr lang="ru-RU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03D-4C7C-AF19-A2E08BB0C205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[Книга2.xlsx12.xlsx]Лист1!$C$6:$C$10</c:f>
              <c:strCache>
                <c:ptCount val="5"/>
                <c:pt idx="0">
                  <c:v>Вишинг</c:v>
                </c:pt>
                <c:pt idx="1">
                  <c:v>Фишинг</c:v>
                </c:pt>
                <c:pt idx="2">
                  <c:v>Бытовые</c:v>
                </c:pt>
                <c:pt idx="3">
                  <c:v>Соцсети</c:v>
                </c:pt>
                <c:pt idx="4">
                  <c:v>Иные</c:v>
                </c:pt>
              </c:strCache>
            </c:strRef>
          </c:cat>
          <c:val>
            <c:numRef>
              <c:f>[Книга2.xlsx12.xlsx]Лист1!$D$6:$D$10</c:f>
              <c:numCache>
                <c:formatCode>General</c:formatCode>
                <c:ptCount val="5"/>
                <c:pt idx="0">
                  <c:v>988</c:v>
                </c:pt>
                <c:pt idx="1">
                  <c:v>1362</c:v>
                </c:pt>
                <c:pt idx="2">
                  <c:v>406</c:v>
                </c:pt>
                <c:pt idx="3">
                  <c:v>297</c:v>
                </c:pt>
                <c:pt idx="4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3D-4C7C-AF19-A2E08BB0C20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25115794349238"/>
          <c:y val="8.2758576052000432E-2"/>
          <c:w val="0.82660178323297862"/>
          <c:h val="0.76746699769324933"/>
        </c:manualLayout>
      </c:layout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rgbClr val="92D050">
                  <a:alpha val="90000"/>
                </a:srgb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8F4-4B4A-9430-94B3173EDFCA}"/>
              </c:ext>
            </c:extLst>
          </c:dPt>
          <c:dPt>
            <c:idx val="1"/>
            <c:bubble3D val="0"/>
            <c:spPr>
              <a:solidFill>
                <a:srgbClr val="FF0000">
                  <a:alpha val="90000"/>
                </a:srgb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F4-4B4A-9430-94B3173EDFCA}"/>
              </c:ext>
            </c:extLst>
          </c:dPt>
          <c:dPt>
            <c:idx val="2"/>
            <c:bubble3D val="0"/>
            <c:spPr>
              <a:solidFill>
                <a:srgbClr val="FFC000">
                  <a:alpha val="90000"/>
                </a:srgb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8F4-4B4A-9430-94B3173EDFCA}"/>
              </c:ext>
            </c:extLst>
          </c:dPt>
          <c:dPt>
            <c:idx val="3"/>
            <c:bubble3D val="0"/>
            <c:spPr>
              <a:solidFill>
                <a:srgbClr val="7030A0">
                  <a:alpha val="90000"/>
                </a:srgb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F4-4B4A-9430-94B3173EDFCA}"/>
              </c:ext>
            </c:extLst>
          </c:dPt>
          <c:dPt>
            <c:idx val="4"/>
            <c:bubble3D val="0"/>
            <c:spPr>
              <a:solidFill>
                <a:srgbClr val="0070C0">
                  <a:alpha val="90000"/>
                </a:srgb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8F4-4B4A-9430-94B3173EDFCA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Вишинг</a:t>
                    </a:r>
                    <a:endParaRPr lang="ru-RU" sz="1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344; 49%</a:t>
                    </a:r>
                    <a:endParaRPr lang="ru-RU" sz="1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F4-4B4A-9430-94B3173EDFCA}"/>
                </c:ext>
              </c:extLst>
            </c:dLbl>
            <c:dLbl>
              <c:idx val="1"/>
              <c:layout>
                <c:manualLayout>
                  <c:x val="2.5735294117647006E-2"/>
                  <c:y val="-8.003707697577376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Фишинг</a:t>
                    </a:r>
                    <a:endParaRPr lang="ru-RU" sz="1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255; 36%</a:t>
                    </a:r>
                    <a:endParaRPr lang="ru-RU" sz="1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F4-4B4A-9430-94B3173EDFCA}"/>
                </c:ext>
              </c:extLst>
            </c:dLbl>
            <c:dLbl>
              <c:idx val="2"/>
              <c:layout>
                <c:manualLayout>
                  <c:x val="3.6764705882352954E-3"/>
                  <c:y val="4.110012060918110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Бытовые</a:t>
                    </a:r>
                  </a:p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46; 6%</a:t>
                    </a:r>
                    <a:endParaRPr lang="ru-RU" sz="1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F4-4B4A-9430-94B3173EDFCA}"/>
                </c:ext>
              </c:extLst>
            </c:dLbl>
            <c:dLbl>
              <c:idx val="3"/>
              <c:layout>
                <c:manualLayout>
                  <c:x val="-5.1470588235294091E-3"/>
                  <c:y val="-5.624227030730046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Соцсети</a:t>
                    </a:r>
                    <a:endParaRPr lang="ru-RU" sz="1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10; 1%</a:t>
                    </a:r>
                    <a:endParaRPr lang="ru-RU" sz="1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F4-4B4A-9430-94B3173EDFCA}"/>
                </c:ext>
              </c:extLst>
            </c:dLbl>
            <c:dLbl>
              <c:idx val="4"/>
              <c:layout>
                <c:manualLayout>
                  <c:x val="2.0588235294117647E-2"/>
                  <c:y val="-3.028429939623872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Иные</a:t>
                    </a:r>
                  </a:p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45;</a:t>
                    </a:r>
                    <a:r>
                      <a:rPr lang="ru-RU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6%</a:t>
                    </a:r>
                    <a:endParaRPr lang="ru-RU" sz="1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8F4-4B4A-9430-94B3173EDFCA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noFill/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[Книга2.xlsx12.xlsx]Лист1!$E$6:$E$10</c:f>
              <c:strCache>
                <c:ptCount val="5"/>
                <c:pt idx="0">
                  <c:v>Вишинг</c:v>
                </c:pt>
                <c:pt idx="1">
                  <c:v>Фишинг</c:v>
                </c:pt>
                <c:pt idx="2">
                  <c:v>Бытовые</c:v>
                </c:pt>
                <c:pt idx="3">
                  <c:v>Соцсети</c:v>
                </c:pt>
                <c:pt idx="4">
                  <c:v>Иные</c:v>
                </c:pt>
              </c:strCache>
            </c:strRef>
          </c:cat>
          <c:val>
            <c:numRef>
              <c:f>[Книга2.xlsx12.xlsx]Лист1!$F$6:$F$10</c:f>
              <c:numCache>
                <c:formatCode>General</c:formatCode>
                <c:ptCount val="5"/>
                <c:pt idx="0">
                  <c:v>164</c:v>
                </c:pt>
                <c:pt idx="1">
                  <c:v>145</c:v>
                </c:pt>
                <c:pt idx="2">
                  <c:v>14</c:v>
                </c:pt>
                <c:pt idx="3">
                  <c:v>5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F4-4B4A-9430-94B3173EDFC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0.15509</cdr:x>
      <cdr:y>0.8878</cdr:y>
    </cdr:from>
    <cdr:to>
      <cdr:x>0.93525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7462" y="5094515"/>
          <a:ext cx="9293289" cy="643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0.37999</cdr:x>
      <cdr:y>0.78713</cdr:y>
    </cdr:from>
    <cdr:to>
      <cdr:x>0.69734</cdr:x>
      <cdr:y>0.88318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837973" y="4862026"/>
          <a:ext cx="6545943" cy="593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		         2020</a:t>
          </a:r>
        </a:p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     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Общее количество преступлений по линии СВТ -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3124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0.35882</cdr:x>
      <cdr:y>0.87515</cdr:y>
    </cdr:from>
    <cdr:to>
      <cdr:x>0.70588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97600" y="5138058"/>
          <a:ext cx="5994401" cy="732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                   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2021 (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 31.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03.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21)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Общее количество преступлений по линии СВТ -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70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8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55CDA-19C2-49E8-BD8B-72CA717D97DC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5A9E5-2248-4C88-B382-87F291E20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7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79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35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35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77CF-AB9E-435B-B166-7DE481712053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E8F8-02E8-4222-A043-E31A246D6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77CF-AB9E-435B-B166-7DE481712053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E8F8-02E8-4222-A043-E31A246D6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77CF-AB9E-435B-B166-7DE481712053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E8F8-02E8-4222-A043-E31A246D6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4759126" cy="295062"/>
          </a:xfr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68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02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25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302050" cy="295062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88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4759126" cy="295062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1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234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0020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77CF-AB9E-435B-B166-7DE481712053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E8F8-02E8-4222-A043-E31A246D6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25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781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589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382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90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677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7545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779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77CF-AB9E-435B-B166-7DE481712053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E8F8-02E8-4222-A043-E31A246D6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0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77CF-AB9E-435B-B166-7DE481712053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E8F8-02E8-4222-A043-E31A246D6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1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77CF-AB9E-435B-B166-7DE481712053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E8F8-02E8-4222-A043-E31A246D6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2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77CF-AB9E-435B-B166-7DE481712053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E8F8-02E8-4222-A043-E31A246D6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77CF-AB9E-435B-B166-7DE481712053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E8F8-02E8-4222-A043-E31A246D6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4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77CF-AB9E-435B-B166-7DE481712053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E8F8-02E8-4222-A043-E31A246D6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2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77CF-AB9E-435B-B166-7DE481712053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E8F8-02E8-4222-A043-E31A246D6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9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B77CF-AB9E-435B-B166-7DE481712053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DE8F8-02E8-4222-A043-E31A246D6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7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/>
        </p:nvSpPr>
        <p:spPr>
          <a:xfrm>
            <a:off x="6769501" y="6371351"/>
            <a:ext cx="4990498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/>
                <a:ea typeface="+mn-ea"/>
                <a:cs typeface="+mn-cs"/>
              </a:rPr>
              <a:t>ОРПСВТ КМ УВД Брестского облисполкома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/>
        </p:nvSpPr>
        <p:spPr>
          <a:xfrm>
            <a:off x="0" y="6371351"/>
            <a:ext cx="6096000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778" y="6445871"/>
            <a:ext cx="260444" cy="3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285644"/>
            <a:ext cx="11963400" cy="1261295"/>
          </a:xfrm>
        </p:spPr>
        <p:txBody>
          <a:bodyPr rtlCol="0"/>
          <a:lstStyle/>
          <a:p>
            <a:pPr rtl="0">
              <a:lnSpc>
                <a:spcPts val="6200"/>
              </a:lnSpc>
            </a:pPr>
            <a:r>
              <a:rPr lang="ru-RU" sz="5000" dirty="0" smtClean="0"/>
              <a:t>Как не стать жертвой в киберпространстве</a:t>
            </a:r>
            <a:br>
              <a:rPr lang="ru-RU" sz="5000" dirty="0" smtClean="0"/>
            </a:br>
            <a:endParaRPr lang="ru-RU" sz="50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5546939"/>
            <a:ext cx="6580188" cy="580921"/>
          </a:xfrm>
        </p:spPr>
        <p:txBody>
          <a:bodyPr rtlCol="0"/>
          <a:lstStyle/>
          <a:p>
            <a:pPr rtl="0"/>
            <a:r>
              <a:rPr lang="ru-RU" dirty="0" smtClean="0"/>
              <a:t>Основы безопасности</a:t>
            </a:r>
            <a:endParaRPr lang="ru-RU" dirty="0"/>
          </a:p>
        </p:txBody>
      </p:sp>
      <p:sp>
        <p:nvSpPr>
          <p:cNvPr id="51" name="Надпись 50">
            <a:extLst>
              <a:ext uri="{FF2B5EF4-FFF2-40B4-BE49-F238E27FC236}">
                <a16:creationId xmlns:a16="http://schemas.microsoft.com/office/drawing/2014/main" xmlns="" id="{66C1DE0A-7865-466B-B5D7-781C92357026}"/>
              </a:ext>
            </a:extLst>
          </p:cNvPr>
          <p:cNvSpPr txBox="1"/>
          <p:nvPr/>
        </p:nvSpPr>
        <p:spPr>
          <a:xfrm>
            <a:off x="9662319" y="2925580"/>
            <a:ext cx="2647950" cy="1340161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У</a:t>
            </a:r>
            <a:r>
              <a:rPr lang="ru-RU" sz="2300" b="1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правление</a:t>
            </a: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по противодействию </a:t>
            </a:r>
            <a:r>
              <a:rPr lang="ru-RU" sz="2300" b="1" spc="-1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киберпреступности</a:t>
            </a:r>
            <a:endParaRPr kumimoji="0" lang="ru-RU" sz="2300" b="1" i="0" u="none" strike="noStrike" kern="1200" cap="none" spc="-10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lvl="0" algn="ctr">
              <a:lnSpc>
                <a:spcPts val="1600"/>
              </a:lnSpc>
              <a:defRPr/>
            </a:pPr>
            <a:r>
              <a:rPr lang="ru-RU" spc="14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КМ </a:t>
            </a:r>
            <a:r>
              <a:rPr kumimoji="0" lang="ru-RU" sz="1800" b="0" i="0" u="none" strike="noStrike" kern="1200" cap="none" spc="14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УВД Брестского облисполкома</a:t>
            </a:r>
            <a:endParaRPr kumimoji="0" lang="ru-RU" sz="1800" b="0" i="0" u="none" strike="noStrike" kern="1200" cap="none" spc="14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702" y="0"/>
            <a:ext cx="848995" cy="848995"/>
          </a:xfrm>
          <a:prstGeom prst="rect">
            <a:avLst/>
          </a:prstGeom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0" y="0"/>
            <a:ext cx="415636" cy="41563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4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FFEFD1">
                <a:alpha val="25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543" y="508000"/>
            <a:ext cx="10350953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88457" y="0"/>
            <a:ext cx="723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не стать жертвой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киберпреступника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005" y="129498"/>
            <a:ext cx="848995" cy="848995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0" y="0"/>
            <a:ext cx="415636" cy="415636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10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>
            <a:clrChange>
              <a:clrFrom>
                <a:srgbClr val="3A6790"/>
              </a:clrFrom>
              <a:clrTo>
                <a:srgbClr val="3A67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89" y="6351373"/>
            <a:ext cx="2376213" cy="50662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005" y="140043"/>
            <a:ext cx="848995" cy="84899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005" y="110301"/>
            <a:ext cx="848995" cy="848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313" y="156519"/>
            <a:ext cx="1063504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Типичные действия злоумышленника после несанкционированного доступа к  чужим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аккаунтам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4858" y="1537150"/>
            <a:ext cx="89545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рассылка всем виртуальным «друзьям» потерпевшего просьбы под различными предлогами сообщить реквизиты банковской платежной карты. Это может быть ее фото или просто номер, срок действия и иные реквизиты;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содержания переписок потерпевшего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использование их содержания в качестве инструмента для вымогательства денежных средств (личные диалоги на откровенные темы, фотографии, содержащиеся на странице и в диалогах и иные очень личные данные);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Рассылка различного рода порочащей информации от имени владельца страницы иным пользователям, ссылок на поддельные ресурсы банковских учреждений, а также вредоносное программное обеспечение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nformacionnaya-bezopasnost-i-covid-19-rekomendacii-dlya-biznesa-i-grazhdan-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44" y="1484398"/>
            <a:ext cx="2687146" cy="35695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154468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!!!!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случае обнаружения «взлома»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аккаунта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прежде всего следует попытаться восстановить доступ к нему путем отправки сообщения на «привязанный» номер мобильного телефона или электронную почту, оповестить друзей и знакомых об инциденте, используя при этом иные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соцсети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мессенджеры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!!!!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0" y="0"/>
            <a:ext cx="415636" cy="415636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05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435429" y="246927"/>
            <a:ext cx="10726056" cy="82713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Преступления против информационной безопасности:</a:t>
            </a: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1465942" y="1190355"/>
            <a:ext cx="10029371" cy="667473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vert="horz" lIns="180000" tIns="180000" rIns="180000" bIns="180000" rtlCol="0">
            <a:noAutofit/>
          </a:bodyPr>
          <a:lstStyle/>
          <a:p>
            <a:pPr lvl="1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ст.349 УК РБ. Несанкционированный доступ к компьютерной информации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005" y="129498"/>
            <a:ext cx="848995" cy="848995"/>
          </a:xfrm>
          <a:prstGeom prst="rect">
            <a:avLst/>
          </a:prstGeom>
        </p:spPr>
      </p:pic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1487714" y="1908813"/>
            <a:ext cx="10029371" cy="667473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vert="horz" lIns="180000" tIns="180000" rIns="180000" bIns="180000" rtlCol="0">
            <a:noAutofit/>
          </a:bodyPr>
          <a:lstStyle/>
          <a:p>
            <a:pPr lvl="1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ст.350 УК РБ. Модификация компьютерной информации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1516742" y="2634527"/>
            <a:ext cx="10029371" cy="667473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vert="horz" lIns="180000" tIns="180000" rIns="180000" bIns="180000" rtlCol="0">
            <a:noAutofit/>
          </a:bodyPr>
          <a:lstStyle/>
          <a:p>
            <a:pPr lvl="1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ст.351 УК РБ. Компьютерный саботаж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1516743" y="3403784"/>
            <a:ext cx="10029371" cy="667473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vert="horz" lIns="180000" tIns="180000" rIns="180000" bIns="180000" rtlCol="0">
            <a:noAutofit/>
          </a:bodyPr>
          <a:lstStyle/>
          <a:p>
            <a:pPr lvl="1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ст.352 УК РБ. Неправомерное завладение компьютерной информацией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1531257" y="4129497"/>
            <a:ext cx="9978572" cy="877931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vert="horz" lIns="180000" tIns="180000" rIns="180000" bIns="180000" rtlCol="0">
            <a:noAutofit/>
          </a:bodyPr>
          <a:lstStyle/>
          <a:p>
            <a:pPr lvl="1" algn="just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ст.353 УК РБ. Изготовление либо сбыт специальных средств для получения неправомерного доступа к компьютерной системе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1531257" y="5087441"/>
            <a:ext cx="9949543" cy="834388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vert="horz" lIns="180000" tIns="180000" rIns="180000" bIns="180000" rtlCol="0">
            <a:noAutofit/>
          </a:bodyPr>
          <a:lstStyle/>
          <a:p>
            <a:pPr lvl="1" algn="just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ст.354 УК РБ. Разработка, использование либо распространение вредоносных программ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1531257" y="6023612"/>
            <a:ext cx="9949543" cy="834388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txBody>
          <a:bodyPr vert="horz" lIns="180000" tIns="180000" rIns="180000" bIns="180000" rtlCol="0">
            <a:noAutofit/>
          </a:bodyPr>
          <a:lstStyle/>
          <a:p>
            <a:pPr lvl="1" algn="just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ст.355 УК РБ. Нарушение правил эксплуатации компьютерной системы или сети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0" y="0"/>
            <a:ext cx="415636" cy="41563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12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493486" y="246927"/>
            <a:ext cx="11335657" cy="914216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информационной безопасности:</a:t>
            </a: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1023256" y="1226641"/>
            <a:ext cx="10813143" cy="631188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устанавливать программное обеспечение из неизвестных источников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1023256" y="1966869"/>
            <a:ext cx="10813143" cy="856158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открывать электронных писем от неизвестных отправителей, не переходить по ссылкам и не запускать вложенные файлы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1023256" y="2953841"/>
            <a:ext cx="10813143" cy="856158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наиболее современную версию антивирусного программного обеспечения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1008741" y="4913270"/>
            <a:ext cx="10813143" cy="631187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Хранить пароли в тайне от близких</a:t>
            </a: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1008742" y="5697042"/>
            <a:ext cx="10813143" cy="856158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осуществлять переходов по подозрительным ссылкам и не вводить личную информацию (номера карт, телефонов и т.п.)</a:t>
            </a: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1023256" y="3926299"/>
            <a:ext cx="10813143" cy="856158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80000" tIns="180000" rIns="180000" bIns="18000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безопасные (сложные пароли), а также механизмы дополнительной аутентификации</a:t>
            </a: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0" y="0"/>
            <a:ext cx="415636" cy="415636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13</a:t>
            </a:r>
            <a:endParaRPr lang="ru-RU" sz="1400" dirty="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683078" y="1515837"/>
            <a:ext cx="159657" cy="116115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697139" y="2348141"/>
            <a:ext cx="159657" cy="116115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693204" y="3297392"/>
            <a:ext cx="159657" cy="116115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694417" y="4263120"/>
            <a:ext cx="159657" cy="116115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692149" y="5160738"/>
            <a:ext cx="159657" cy="116115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688974" y="6062438"/>
            <a:ext cx="159657" cy="116115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0050" y="1381124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196107"/>
              </p:ext>
            </p:extLst>
          </p:nvPr>
        </p:nvGraphicFramePr>
        <p:xfrm>
          <a:off x="470647" y="255494"/>
          <a:ext cx="11721354" cy="660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005" y="104784"/>
            <a:ext cx="848995" cy="848995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415636" cy="41563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9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72699" y="94129"/>
            <a:ext cx="108022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высокотехнологичных преступлений</a:t>
            </a: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 первый квартал 2021г.)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005" y="101912"/>
            <a:ext cx="848995" cy="848995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0" y="0"/>
            <a:ext cx="415636" cy="41563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-7837973" y="1221273"/>
          <a:ext cx="20626873" cy="6176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371275"/>
              </p:ext>
            </p:extLst>
          </p:nvPr>
        </p:nvGraphicFramePr>
        <p:xfrm>
          <a:off x="188686" y="986971"/>
          <a:ext cx="17272000" cy="587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56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872" y="889934"/>
            <a:ext cx="2751941" cy="5968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92" y="914400"/>
            <a:ext cx="2812203" cy="5943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43" y="906011"/>
            <a:ext cx="2677872" cy="5951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50" y="0"/>
            <a:ext cx="1068087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прозвонов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лжесотрудников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>
              <a:lnSpc>
                <a:spcPts val="32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банковских учреждений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005" y="113022"/>
            <a:ext cx="848995" cy="848995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0" y="0"/>
            <a:ext cx="415636" cy="41563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4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68069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773" y="0"/>
            <a:ext cx="8419069" cy="1124345"/>
          </a:xfrm>
        </p:spPr>
        <p:txBody>
          <a:bodyPr rtlCol="0">
            <a:normAutofit/>
          </a:bodyPr>
          <a:lstStyle/>
          <a:p>
            <a:pPr algn="ctr" rtl="0">
              <a:lnSpc>
                <a:spcPts val="5400"/>
              </a:lnSpc>
            </a:pP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Если Вам поступил  такой  звонок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10115" y="1130167"/>
            <a:ext cx="6641626" cy="590155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помнить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9201" y="1826650"/>
            <a:ext cx="7436280" cy="4862474"/>
          </a:xfrm>
        </p:spPr>
        <p:txBody>
          <a:bodyPr rtlCol="0">
            <a:normAutofit/>
          </a:bodyPr>
          <a:lstStyle/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при каких обстоятельствах, никому и никогда не сообщайте информацию о себе или своей банковской платежной карте. Если Вам будет звонить настоящий сотрудник банка, то он точно будет знать, как минимум номер Вашей банковской платежной карты и никогда не спросит конфиденциальную информацию в телефонном режиме;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уточните с кем именно Вы общаетесь, после чего положите трубку и перезвоните на номер телефона, который отображался у Вас на экране (в этом случае Вы свяжитесь именно с тем абонентом, которому принадлежит указанный номер, а не со злоумышленниками, которые его использовали с целью скрыть свой настоящий номер) и уточните суть возникшей проблемы;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же на Вас оказывается психологическое давление угрозами, что через несколько секунд Вы понесете финансовые потери, кто-то оформит на Вас кредит или что если Вы не сообщите требуемую информацию, то карту вообще заблокируют, не волнуйтесь, это обычная уловка преступников, главная цель которых ввести Вас в состояние неуверенности и страха потерять сбережения;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сами перезвоните в свой банк или в круглосуточную службу сервиса, номер которой написан на оборотной стороне Вашей платежной карты и сообщите о случившемся. </a:t>
            </a:r>
          </a:p>
          <a:p>
            <a:pPr lvl="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0701"/>
            <a:ext cx="4536863" cy="472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6277233"/>
            <a:ext cx="1474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!!!!!Помните,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73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если Вы сообщите злоумышленнику реквизиты своей банковской платежной карты, то он сможет распоряжаться всеми средствами на счету, а также оформить на Ваше имя дополнительные кредитные обязательства (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онлайн-кредит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600" dirty="0"/>
          </a:p>
        </p:txBody>
      </p:sp>
      <p:pic>
        <p:nvPicPr>
          <p:cNvPr id="13" name="Рисунок 12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702" y="0"/>
            <a:ext cx="848995" cy="848995"/>
          </a:xfrm>
          <a:prstGeom prst="rect">
            <a:avLst/>
          </a:prstGeom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0" y="0"/>
            <a:ext cx="415636" cy="415636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9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ert.by/wp-content/uploads/2020/07/2.22-1024x68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768878"/>
            <a:ext cx="8382000" cy="549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8878"/>
            <a:ext cx="3873497" cy="5612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6748" y="184103"/>
            <a:ext cx="7873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фишингового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kufar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0"/>
            <a:ext cx="415636" cy="41563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0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4050" y="139498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фишингового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ресурса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n-US" dirty="0"/>
          </a:p>
        </p:txBody>
      </p:sp>
      <p:pic>
        <p:nvPicPr>
          <p:cNvPr id="4" name="Рисунок 3" descr="Белпочта предупредила - сайт на фото - фейковый. Фото: belpost.b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050" y="1581150"/>
            <a:ext cx="7848600" cy="628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005" y="110301"/>
            <a:ext cx="848995" cy="848995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0" y="0"/>
            <a:ext cx="415636" cy="41563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6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68069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174" y="2357306"/>
            <a:ext cx="11406307" cy="4331818"/>
          </a:xfrm>
        </p:spPr>
        <p:txBody>
          <a:bodyPr rtlCol="0"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вести общение с потенциальными покупателями или продавцами только во внутреннем чате торговой площадки (зачастую торговые площадки блокируют возможность перехода на поддельные ресурсы);</a:t>
            </a: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ведя общение с пользователем стоит перейти к его профилю и обратить внимание на дату создания (если он создан несколько дней назад, то это должно вызвать дополнительную настороженность);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внимательно относится к любому случаю, когда необходимо ввести данные карты или информацию, предоставленную банком (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смс-код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логин или пароль от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интернет-банкинга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уточнить у собеседника номер телефона если он не указан в объявлении, а потом позвоните на этот номер, чтобы убедиться, что он реален и принадлежит именно пользователю, с которым вы совершаете сделку;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отдельную банковскую карту для осуществления покупок в сети Интернет, на которой не хранятся денежные средства и на которую не поступает регулярный доход в виде заработной платы, стипендии или пенсии;</a:t>
            </a: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избегать перехода по неизвестным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интернет-ссылкам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предоставляются в ходе переписки якобы для получения предоплаты или оформления доставки.</a:t>
            </a:r>
          </a:p>
          <a:p>
            <a:pPr lvl="0" algn="just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224" y="6360055"/>
            <a:ext cx="11837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!!!!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 этих несложных мер предосторожности позволит уберечь ваши денежные средства от преступных посягательств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!!!!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2043" y="874571"/>
            <a:ext cx="7479957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не стать жертвой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киберпреступников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ts val="3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совершая сделки в сети Интернет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 txBox="1">
            <a:spLocks/>
          </p:cNvSpPr>
          <p:nvPr/>
        </p:nvSpPr>
        <p:spPr>
          <a:xfrm>
            <a:off x="0" y="1683840"/>
            <a:ext cx="6641626" cy="59015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Следует помнить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462" y="0"/>
            <a:ext cx="848995" cy="848995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0" y="0"/>
            <a:ext cx="415636" cy="415636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9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>
                <a:alpha val="6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762" y="0"/>
            <a:ext cx="6189170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005" y="129498"/>
            <a:ext cx="848995" cy="848995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415636" cy="41563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908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823</Words>
  <Application>Microsoft Office PowerPoint</Application>
  <PresentationFormat>Произвольный</PresentationFormat>
  <Paragraphs>96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Как не стать жертвой в киберпространстве </vt:lpstr>
      <vt:lpstr>Презентация PowerPoint</vt:lpstr>
      <vt:lpstr>Презентация PowerPoint</vt:lpstr>
      <vt:lpstr>Презентация PowerPoint</vt:lpstr>
      <vt:lpstr>Если Вам поступил  такой  звонок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не стать жертвой в киберпространстве</dc:title>
  <dc:creator>SMF</dc:creator>
  <cp:lastModifiedBy>Admin</cp:lastModifiedBy>
  <cp:revision>106</cp:revision>
  <dcterms:created xsi:type="dcterms:W3CDTF">2021-02-12T08:44:18Z</dcterms:created>
  <dcterms:modified xsi:type="dcterms:W3CDTF">2021-05-22T16:03:56Z</dcterms:modified>
</cp:coreProperties>
</file>